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81" r:id="rId19"/>
    <p:sldId id="274" r:id="rId20"/>
    <p:sldId id="275" r:id="rId21"/>
    <p:sldId id="276" r:id="rId22"/>
    <p:sldId id="277" r:id="rId23"/>
    <p:sldId id="278" r:id="rId24"/>
    <p:sldId id="279" r:id="rId25"/>
    <p:sldId id="280" r:id="rId26"/>
    <p:sldId id="282" r:id="rId27"/>
    <p:sldId id="283" r:id="rId28"/>
    <p:sldId id="284" r:id="rId29"/>
    <p:sldId id="285" r:id="rId30"/>
    <p:sldId id="288" r:id="rId31"/>
    <p:sldId id="286" r:id="rId32"/>
    <p:sldId id="287"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56ED9D-8300-4D27-B3F1-267F526B3B3C}" type="datetimeFigureOut">
              <a:rPr lang="en-US" smtClean="0"/>
              <a:pPr/>
              <a:t>6/6/2008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B24173-B9B7-4C59-A819-23879EBCD4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EB24173-B9B7-4C59-A819-23879EBCD4E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3878044-1C26-460B-95F1-C2AC313FA637}" type="datetimeFigureOut">
              <a:rPr lang="en-US" smtClean="0"/>
              <a:pPr/>
              <a:t>6/6/2008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259D378-3E1A-48AD-8DFC-95D31CC05B3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878044-1C26-460B-95F1-C2AC313FA637}" type="datetimeFigureOut">
              <a:rPr lang="en-US" smtClean="0"/>
              <a:pPr/>
              <a:t>6/6/2008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9D378-3E1A-48AD-8DFC-95D31CC05B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878044-1C26-460B-95F1-C2AC313FA637}" type="datetimeFigureOut">
              <a:rPr lang="en-US" smtClean="0"/>
              <a:pPr/>
              <a:t>6/6/2008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9D378-3E1A-48AD-8DFC-95D31CC05B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878044-1C26-460B-95F1-C2AC313FA637}" type="datetimeFigureOut">
              <a:rPr lang="en-US" smtClean="0"/>
              <a:pPr/>
              <a:t>6/6/2008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9D378-3E1A-48AD-8DFC-95D31CC05B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878044-1C26-460B-95F1-C2AC313FA637}" type="datetimeFigureOut">
              <a:rPr lang="en-US" smtClean="0"/>
              <a:pPr/>
              <a:t>6/6/2008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9D378-3E1A-48AD-8DFC-95D31CC05B3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878044-1C26-460B-95F1-C2AC313FA637}" type="datetimeFigureOut">
              <a:rPr lang="en-US" smtClean="0"/>
              <a:pPr/>
              <a:t>6/6/2008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59D378-3E1A-48AD-8DFC-95D31CC05B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3878044-1C26-460B-95F1-C2AC313FA637}" type="datetimeFigureOut">
              <a:rPr lang="en-US" smtClean="0"/>
              <a:pPr/>
              <a:t>6/6/2008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59D378-3E1A-48AD-8DFC-95D31CC05B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878044-1C26-460B-95F1-C2AC313FA637}" type="datetimeFigureOut">
              <a:rPr lang="en-US" smtClean="0"/>
              <a:pPr/>
              <a:t>6/6/2008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59D378-3E1A-48AD-8DFC-95D31CC05B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78044-1C26-460B-95F1-C2AC313FA637}" type="datetimeFigureOut">
              <a:rPr lang="en-US" smtClean="0"/>
              <a:pPr/>
              <a:t>6/6/2008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59D378-3E1A-48AD-8DFC-95D31CC05B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878044-1C26-460B-95F1-C2AC313FA637}" type="datetimeFigureOut">
              <a:rPr lang="en-US" smtClean="0"/>
              <a:pPr/>
              <a:t>6/6/2008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59D378-3E1A-48AD-8DFC-95D31CC05B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878044-1C26-460B-95F1-C2AC313FA637}" type="datetimeFigureOut">
              <a:rPr lang="en-US" smtClean="0"/>
              <a:pPr/>
              <a:t>6/6/2008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259D378-3E1A-48AD-8DFC-95D31CC05B3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878044-1C26-460B-95F1-C2AC313FA637}" type="datetimeFigureOut">
              <a:rPr lang="en-US" smtClean="0"/>
              <a:pPr/>
              <a:t>6/6/2008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9D378-3E1A-48AD-8DFC-95D31CC05B3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t>Teaching Experimental Design and Graphing Using Inquiry and Technology</a:t>
            </a:r>
            <a:endParaRPr lang="en-US" sz="5400" dirty="0"/>
          </a:p>
        </p:txBody>
      </p:sp>
      <p:sp>
        <p:nvSpPr>
          <p:cNvPr id="3" name="Subtitle 2"/>
          <p:cNvSpPr>
            <a:spLocks noGrp="1"/>
          </p:cNvSpPr>
          <p:nvPr>
            <p:ph type="subTitle" idx="1"/>
          </p:nvPr>
        </p:nvSpPr>
        <p:spPr>
          <a:xfrm>
            <a:off x="533400" y="3429000"/>
            <a:ext cx="7854696" cy="1752600"/>
          </a:xfrm>
        </p:spPr>
        <p:txBody>
          <a:bodyPr>
            <a:normAutofit/>
          </a:bodyPr>
          <a:lstStyle/>
          <a:p>
            <a:r>
              <a:rPr lang="en-US" sz="4400" dirty="0" smtClean="0"/>
              <a:t>By Brandi </a:t>
            </a:r>
            <a:r>
              <a:rPr lang="en-US" sz="4400" dirty="0" smtClean="0"/>
              <a:t>Williams</a:t>
            </a:r>
          </a:p>
          <a:p>
            <a:r>
              <a:rPr lang="en-US" sz="2000" dirty="0" smtClean="0"/>
              <a:t>brandiwilliams@mooreschool.com</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a:t>
            </a:r>
            <a:endParaRPr lang="en-US" dirty="0"/>
          </a:p>
        </p:txBody>
      </p:sp>
      <p:sp>
        <p:nvSpPr>
          <p:cNvPr id="3" name="Content Placeholder 2"/>
          <p:cNvSpPr>
            <a:spLocks noGrp="1"/>
          </p:cNvSpPr>
          <p:nvPr>
            <p:ph idx="1"/>
          </p:nvPr>
        </p:nvSpPr>
        <p:spPr/>
        <p:txBody>
          <a:bodyPr/>
          <a:lstStyle/>
          <a:p>
            <a:r>
              <a:rPr lang="en-US" dirty="0" smtClean="0"/>
              <a:t>The students </a:t>
            </a:r>
            <a:r>
              <a:rPr lang="en-US" dirty="0" smtClean="0"/>
              <a:t>were required </a:t>
            </a:r>
            <a:r>
              <a:rPr lang="en-US" dirty="0" smtClean="0"/>
              <a:t>to record data in an appropriate manner, and then to analyze the data properly. </a:t>
            </a:r>
          </a:p>
          <a:p>
            <a:r>
              <a:rPr lang="en-US" dirty="0" smtClean="0"/>
              <a:t>This </a:t>
            </a:r>
            <a:r>
              <a:rPr lang="en-US" dirty="0" smtClean="0"/>
              <a:t>required </a:t>
            </a:r>
            <a:r>
              <a:rPr lang="en-US" dirty="0" smtClean="0"/>
              <a:t>them to practice making data tables and graphs, which is a skill they really need to work 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a:t>
            </a:r>
            <a:endParaRPr lang="en-US" dirty="0"/>
          </a:p>
        </p:txBody>
      </p:sp>
      <p:sp>
        <p:nvSpPr>
          <p:cNvPr id="3" name="Content Placeholder 2"/>
          <p:cNvSpPr>
            <a:spLocks noGrp="1"/>
          </p:cNvSpPr>
          <p:nvPr>
            <p:ph idx="1"/>
          </p:nvPr>
        </p:nvSpPr>
        <p:spPr/>
        <p:txBody>
          <a:bodyPr/>
          <a:lstStyle/>
          <a:p>
            <a:r>
              <a:rPr lang="en-US" dirty="0" smtClean="0"/>
              <a:t>Then they </a:t>
            </a:r>
            <a:r>
              <a:rPr lang="en-US" dirty="0" smtClean="0"/>
              <a:t>were required </a:t>
            </a:r>
            <a:r>
              <a:rPr lang="en-US" dirty="0" smtClean="0"/>
              <a:t>to discuss their data and come up with a conclusion. </a:t>
            </a:r>
          </a:p>
          <a:p>
            <a:r>
              <a:rPr lang="en-US" dirty="0" smtClean="0"/>
              <a:t>Then the students </a:t>
            </a:r>
            <a:r>
              <a:rPr lang="en-US" dirty="0" smtClean="0"/>
              <a:t>presented their </a:t>
            </a:r>
            <a:r>
              <a:rPr lang="en-US" dirty="0" smtClean="0"/>
              <a:t>findings to their classmates so that they understand the importance of sharing work in science.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a:t>
            </a:r>
            <a:endParaRPr lang="en-US" dirty="0"/>
          </a:p>
        </p:txBody>
      </p:sp>
      <p:sp>
        <p:nvSpPr>
          <p:cNvPr id="3" name="Content Placeholder 2"/>
          <p:cNvSpPr>
            <a:spLocks noGrp="1"/>
          </p:cNvSpPr>
          <p:nvPr>
            <p:ph idx="1"/>
          </p:nvPr>
        </p:nvSpPr>
        <p:spPr/>
        <p:txBody>
          <a:bodyPr/>
          <a:lstStyle/>
          <a:p>
            <a:r>
              <a:rPr lang="en-US" dirty="0" smtClean="0"/>
              <a:t>I </a:t>
            </a:r>
            <a:r>
              <a:rPr lang="en-US" dirty="0" smtClean="0"/>
              <a:t>think this is a great project </a:t>
            </a:r>
            <a:r>
              <a:rPr lang="en-US" dirty="0" smtClean="0"/>
              <a:t>idea because it requires students to be immersed in all of the PASS process </a:t>
            </a:r>
            <a:r>
              <a:rPr lang="en-US" dirty="0" smtClean="0"/>
              <a:t>, as well as some technology and content standards </a:t>
            </a:r>
            <a:r>
              <a:rPr lang="en-US" dirty="0" smtClean="0"/>
              <a:t>for </a:t>
            </a:r>
            <a:r>
              <a:rPr lang="en-US" dirty="0" smtClean="0"/>
              <a:t>repeatedly throughout </a:t>
            </a:r>
            <a:r>
              <a:rPr lang="en-US" dirty="0" smtClean="0"/>
              <a:t>the school </a:t>
            </a:r>
            <a:r>
              <a:rPr lang="en-US" dirty="0" smtClean="0"/>
              <a:t>year, </a:t>
            </a:r>
            <a:r>
              <a:rPr lang="en-US" dirty="0" smtClean="0"/>
              <a:t>and it makes them invested in the science.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a:t>
            </a:r>
            <a:endParaRPr lang="en-US" dirty="0"/>
          </a:p>
        </p:txBody>
      </p:sp>
      <p:sp>
        <p:nvSpPr>
          <p:cNvPr id="3" name="Content Placeholder 2"/>
          <p:cNvSpPr>
            <a:spLocks noGrp="1"/>
          </p:cNvSpPr>
          <p:nvPr>
            <p:ph idx="1"/>
          </p:nvPr>
        </p:nvSpPr>
        <p:spPr/>
        <p:txBody>
          <a:bodyPr>
            <a:normAutofit/>
          </a:bodyPr>
          <a:lstStyle/>
          <a:p>
            <a:r>
              <a:rPr lang="en-US" sz="3200" dirty="0" smtClean="0"/>
              <a:t>Will requiring students to work cooperatively to design, conduct, and analyze an experiment—given a problem </a:t>
            </a:r>
            <a:r>
              <a:rPr lang="en-US" sz="3200" dirty="0" smtClean="0"/>
              <a:t>statement—improve </a:t>
            </a:r>
            <a:r>
              <a:rPr lang="en-US" sz="3200" dirty="0" smtClean="0"/>
              <a:t>students’ proficiency in the areas of developing and analyzing an experimental design, measuring, recording data, graphing, analyzing data, and communicating scientific thought?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Students’ proficiency in the areas of developing and analyzing an experimental design, measuring, recording data, graphing, analyzing data, and communicating scientific thought can be improved by re requiring students to work cooperatively to design, conduct, and analyze an experiment—given a problem statement </a:t>
            </a:r>
            <a:r>
              <a:rPr lang="en-US" sz="3200" dirty="0" smtClean="0"/>
              <a:t>template.</a:t>
            </a:r>
            <a:endParaRPr lang="en-US" sz="3200"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Sources</a:t>
            </a:r>
            <a:endParaRPr lang="en-US" dirty="0"/>
          </a:p>
        </p:txBody>
      </p:sp>
      <p:sp>
        <p:nvSpPr>
          <p:cNvPr id="3" name="Content Placeholder 2"/>
          <p:cNvSpPr>
            <a:spLocks noGrp="1"/>
          </p:cNvSpPr>
          <p:nvPr>
            <p:ph idx="1"/>
          </p:nvPr>
        </p:nvSpPr>
        <p:spPr/>
        <p:txBody>
          <a:bodyPr/>
          <a:lstStyle/>
          <a:p>
            <a:r>
              <a:rPr lang="en-US" dirty="0" smtClean="0"/>
              <a:t>I </a:t>
            </a:r>
            <a:r>
              <a:rPr lang="en-US" dirty="0" smtClean="0"/>
              <a:t>collected </a:t>
            </a:r>
            <a:r>
              <a:rPr lang="en-US" dirty="0" smtClean="0"/>
              <a:t>data from students in my 7</a:t>
            </a:r>
            <a:r>
              <a:rPr lang="en-US" baseline="30000" dirty="0" smtClean="0"/>
              <a:t>th</a:t>
            </a:r>
            <a:r>
              <a:rPr lang="en-US" dirty="0" smtClean="0"/>
              <a:t> grade integrated science class and my 9</a:t>
            </a:r>
            <a:r>
              <a:rPr lang="en-US" baseline="30000" dirty="0" smtClean="0"/>
              <a:t>th</a:t>
            </a:r>
            <a:r>
              <a:rPr lang="en-US" dirty="0" smtClean="0"/>
              <a:t> grade pre-AP Biology class.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2133600"/>
          </a:xfrm>
        </p:spPr>
        <p:txBody>
          <a:bodyPr>
            <a:normAutofit fontScale="90000"/>
          </a:bodyPr>
          <a:lstStyle/>
          <a:p>
            <a:r>
              <a:rPr lang="en-US" dirty="0" smtClean="0"/>
              <a:t>Measurement Instruments, Administration Methods, and Analysis Strategies</a:t>
            </a:r>
            <a:endParaRPr lang="en-US" dirty="0"/>
          </a:p>
        </p:txBody>
      </p:sp>
      <p:sp>
        <p:nvSpPr>
          <p:cNvPr id="3" name="Content Placeholder 2"/>
          <p:cNvSpPr>
            <a:spLocks noGrp="1"/>
          </p:cNvSpPr>
          <p:nvPr>
            <p:ph idx="1"/>
          </p:nvPr>
        </p:nvSpPr>
        <p:spPr>
          <a:xfrm>
            <a:off x="457200" y="3124200"/>
            <a:ext cx="8229600" cy="3962400"/>
          </a:xfrm>
        </p:spPr>
        <p:txBody>
          <a:bodyPr/>
          <a:lstStyle/>
          <a:p>
            <a:r>
              <a:rPr lang="en-US" sz="3200" dirty="0" smtClean="0"/>
              <a:t>There are several methods I </a:t>
            </a:r>
            <a:r>
              <a:rPr lang="en-US" sz="3200" dirty="0" smtClean="0"/>
              <a:t>used </a:t>
            </a:r>
            <a:r>
              <a:rPr lang="en-US" sz="3200" dirty="0" smtClean="0"/>
              <a:t>to determine whether students gain the skills that I wish for them to gain: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0800"/>
            <a:ext cx="8229600" cy="3733800"/>
          </a:xfrm>
        </p:spPr>
        <p:txBody>
          <a:bodyPr>
            <a:normAutofit/>
          </a:bodyPr>
          <a:lstStyle/>
          <a:p>
            <a:pPr marL="514350" lvl="0" indent="-514350">
              <a:buFont typeface="+mj-lt"/>
              <a:buAutoNum type="arabicPeriod"/>
            </a:pPr>
            <a:r>
              <a:rPr lang="en-US" u="sng" dirty="0" smtClean="0"/>
              <a:t>Pretest/Posttest</a:t>
            </a:r>
            <a:r>
              <a:rPr lang="en-US" dirty="0" smtClean="0"/>
              <a:t>- The data that I used to analyze the effectiveness of this lesson came from pretest and posttest scores. I gave students an experimental problem and asked them to identify the independent variable, dependent variable, hypothesis, and design a procedure to test their hypothesis. I also gave the students a data table and asked them to graph and interpret the data they were given. (Results of the pretest and posttest will be discussed later.)</a:t>
            </a:r>
            <a:endParaRPr lang="en-US" u="sng" dirty="0" smtClean="0"/>
          </a:p>
          <a:p>
            <a:pPr>
              <a:buNone/>
            </a:pPr>
            <a:endParaRPr lang="en-US" dirty="0"/>
          </a:p>
        </p:txBody>
      </p:sp>
      <p:sp>
        <p:nvSpPr>
          <p:cNvPr id="4" name="Title 1"/>
          <p:cNvSpPr>
            <a:spLocks noGrp="1"/>
          </p:cNvSpPr>
          <p:nvPr>
            <p:ph type="title"/>
          </p:nvPr>
        </p:nvSpPr>
        <p:spPr>
          <a:xfrm>
            <a:off x="457200" y="1371600"/>
            <a:ext cx="8229600" cy="1143000"/>
          </a:xfrm>
        </p:spPr>
        <p:txBody>
          <a:bodyPr>
            <a:normAutofit fontScale="90000"/>
          </a:bodyPr>
          <a:lstStyle/>
          <a:p>
            <a:r>
              <a:rPr lang="en-US" dirty="0" smtClean="0"/>
              <a:t>Measurement Instruments, Administration Methods, and Analysis Strategies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71600"/>
            <a:ext cx="8229600" cy="1143000"/>
          </a:xfrm>
        </p:spPr>
        <p:txBody>
          <a:bodyPr>
            <a:normAutofit fontScale="90000"/>
          </a:bodyPr>
          <a:lstStyle/>
          <a:p>
            <a:r>
              <a:rPr lang="en-US" dirty="0" smtClean="0"/>
              <a:t>Measurement Instruments, Administration Methods, and Analysis Strategies</a:t>
            </a:r>
            <a:endParaRPr lang="en-US" dirty="0"/>
          </a:p>
        </p:txBody>
      </p:sp>
      <p:sp>
        <p:nvSpPr>
          <p:cNvPr id="3" name="Content Placeholder 2"/>
          <p:cNvSpPr>
            <a:spLocks noGrp="1"/>
          </p:cNvSpPr>
          <p:nvPr>
            <p:ph idx="1"/>
          </p:nvPr>
        </p:nvSpPr>
        <p:spPr>
          <a:xfrm>
            <a:off x="457200" y="2667000"/>
            <a:ext cx="8229600" cy="3657600"/>
          </a:xfrm>
        </p:spPr>
        <p:txBody>
          <a:bodyPr/>
          <a:lstStyle/>
          <a:p>
            <a:pPr marL="514350" lvl="0" indent="-514350">
              <a:buFont typeface="+mj-lt"/>
              <a:buAutoNum type="arabicPeriod" startAt="2"/>
            </a:pPr>
            <a:r>
              <a:rPr lang="en-US" u="sng" dirty="0" smtClean="0"/>
              <a:t>Research plan</a:t>
            </a:r>
            <a:r>
              <a:rPr lang="en-US" dirty="0" smtClean="0"/>
              <a:t>- Each group completed a section of the research plan before they could complete that part of the research. I checked their research plans and discussed the plans with them before they were permitted to move on. </a:t>
            </a:r>
          </a:p>
          <a:p>
            <a:pPr marL="514350" lvl="0" indent="-514350">
              <a:buNone/>
            </a:pPr>
            <a:r>
              <a:rPr lang="en-US" dirty="0" smtClean="0"/>
              <a:t>	For instance, the groups wrote their procedure, submitted it to me for review, and waited for my feedback before performing the procedure.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1143000"/>
          </a:xfrm>
        </p:spPr>
        <p:txBody>
          <a:bodyPr>
            <a:normAutofit fontScale="90000"/>
          </a:bodyPr>
          <a:lstStyle/>
          <a:p>
            <a:r>
              <a:rPr lang="en-US" dirty="0" smtClean="0"/>
              <a:t>Measurement Instruments, Administration Methods, and Analysis Strategies</a:t>
            </a:r>
            <a:endParaRPr lang="en-US" dirty="0"/>
          </a:p>
        </p:txBody>
      </p:sp>
      <p:sp>
        <p:nvSpPr>
          <p:cNvPr id="3" name="Content Placeholder 2"/>
          <p:cNvSpPr>
            <a:spLocks noGrp="1"/>
          </p:cNvSpPr>
          <p:nvPr>
            <p:ph idx="1"/>
          </p:nvPr>
        </p:nvSpPr>
        <p:spPr>
          <a:xfrm>
            <a:off x="457200" y="2667000"/>
            <a:ext cx="8229600" cy="3657600"/>
          </a:xfrm>
        </p:spPr>
        <p:txBody>
          <a:bodyPr/>
          <a:lstStyle/>
          <a:p>
            <a:pPr marL="514350" lvl="0" indent="-514350">
              <a:buFont typeface="+mj-lt"/>
              <a:buAutoNum type="arabicPeriod" startAt="3"/>
            </a:pPr>
            <a:r>
              <a:rPr lang="en-US" u="sng" dirty="0" smtClean="0"/>
              <a:t>Group </a:t>
            </a:r>
            <a:r>
              <a:rPr lang="en-US" u="sng" dirty="0" err="1" smtClean="0"/>
              <a:t>Powerpoint</a:t>
            </a:r>
            <a:r>
              <a:rPr lang="en-US" u="sng" dirty="0" smtClean="0"/>
              <a:t> presentation</a:t>
            </a:r>
            <a:r>
              <a:rPr lang="en-US" dirty="0" smtClean="0"/>
              <a:t>- Each group </a:t>
            </a:r>
            <a:r>
              <a:rPr lang="en-US" dirty="0" smtClean="0"/>
              <a:t>presented their </a:t>
            </a:r>
            <a:r>
              <a:rPr lang="en-US" dirty="0" smtClean="0"/>
              <a:t>procedures and findings to the class. A question-and-answer segment </a:t>
            </a:r>
            <a:r>
              <a:rPr lang="en-US" dirty="0" smtClean="0"/>
              <a:t>followed, </a:t>
            </a:r>
            <a:r>
              <a:rPr lang="en-US" dirty="0" smtClean="0"/>
              <a:t>and the students responses to the questions of their classmates and myself </a:t>
            </a:r>
            <a:r>
              <a:rPr lang="en-US" dirty="0" smtClean="0"/>
              <a:t>indicated </a:t>
            </a:r>
            <a:r>
              <a:rPr lang="en-US" dirty="0" smtClean="0"/>
              <a:t>their level of understanding of different concepts or skills.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3200" dirty="0" smtClean="0"/>
              <a:t>Increase student understanding and achievement with the following skills:</a:t>
            </a:r>
          </a:p>
          <a:p>
            <a:pPr lvl="0"/>
            <a:r>
              <a:rPr lang="en-US" sz="3200" dirty="0" smtClean="0"/>
              <a:t>developing and analyzing an experimental design</a:t>
            </a:r>
          </a:p>
          <a:p>
            <a:pPr lvl="0"/>
            <a:r>
              <a:rPr lang="en-US" sz="3200" dirty="0" smtClean="0"/>
              <a:t>measuring</a:t>
            </a:r>
          </a:p>
          <a:p>
            <a:pPr lvl="0"/>
            <a:r>
              <a:rPr lang="en-US" sz="3200" dirty="0" smtClean="0"/>
              <a:t>recording data</a:t>
            </a:r>
          </a:p>
          <a:p>
            <a:pPr lvl="0"/>
            <a:r>
              <a:rPr lang="en-US" sz="3200" dirty="0" smtClean="0"/>
              <a:t>graphing</a:t>
            </a:r>
          </a:p>
          <a:p>
            <a:pPr lvl="0"/>
            <a:r>
              <a:rPr lang="en-US" sz="3200" dirty="0" smtClean="0"/>
              <a:t>analyzing data</a:t>
            </a:r>
          </a:p>
          <a:p>
            <a:pPr lvl="0"/>
            <a:r>
              <a:rPr lang="en-US" sz="3200" dirty="0" smtClean="0"/>
              <a:t>communicating scientific thought</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ormAutofit fontScale="90000"/>
          </a:bodyPr>
          <a:lstStyle/>
          <a:p>
            <a:r>
              <a:rPr lang="en-US" dirty="0" smtClean="0"/>
              <a:t>Measurement Instruments, Administration Methods, and Analysis Strategies</a:t>
            </a:r>
            <a:endParaRPr lang="en-US" dirty="0"/>
          </a:p>
        </p:txBody>
      </p:sp>
      <p:sp>
        <p:nvSpPr>
          <p:cNvPr id="3" name="Content Placeholder 2"/>
          <p:cNvSpPr>
            <a:spLocks noGrp="1"/>
          </p:cNvSpPr>
          <p:nvPr>
            <p:ph idx="1"/>
          </p:nvPr>
        </p:nvSpPr>
        <p:spPr>
          <a:xfrm>
            <a:off x="457200" y="3048000"/>
            <a:ext cx="8229600" cy="3276600"/>
          </a:xfrm>
        </p:spPr>
        <p:txBody>
          <a:bodyPr/>
          <a:lstStyle/>
          <a:p>
            <a:pPr marL="514350" lvl="0" indent="-514350">
              <a:buFont typeface="+mj-lt"/>
              <a:buAutoNum type="arabicPeriod" startAt="4"/>
            </a:pPr>
            <a:r>
              <a:rPr lang="en-US" u="sng" dirty="0" smtClean="0"/>
              <a:t>Individual </a:t>
            </a:r>
            <a:r>
              <a:rPr lang="en-US" u="sng" dirty="0" smtClean="0"/>
              <a:t>Lab Reports-</a:t>
            </a:r>
            <a:r>
              <a:rPr lang="en-US" dirty="0" smtClean="0"/>
              <a:t> Each student </a:t>
            </a:r>
            <a:r>
              <a:rPr lang="en-US" dirty="0" smtClean="0"/>
              <a:t>submitted </a:t>
            </a:r>
            <a:r>
              <a:rPr lang="en-US" dirty="0" smtClean="0"/>
              <a:t>a written lab report including their problem statement, hypothesis, procedure, data, data analysis, and conclusion. Their recordings </a:t>
            </a:r>
            <a:r>
              <a:rPr lang="en-US" dirty="0" smtClean="0"/>
              <a:t>indicated </a:t>
            </a:r>
            <a:r>
              <a:rPr lang="en-US" dirty="0" smtClean="0"/>
              <a:t>their level of understanding of different concepts or skills. </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normAutofit fontScale="90000"/>
          </a:bodyPr>
          <a:lstStyle/>
          <a:p>
            <a:r>
              <a:rPr lang="en-US" dirty="0" smtClean="0"/>
              <a:t>Measurement Instruments, Administration Methods, and Analysis Strategies</a:t>
            </a:r>
            <a:endParaRPr lang="en-US" dirty="0"/>
          </a:p>
        </p:txBody>
      </p:sp>
      <p:sp>
        <p:nvSpPr>
          <p:cNvPr id="3" name="Content Placeholder 2"/>
          <p:cNvSpPr>
            <a:spLocks noGrp="1"/>
          </p:cNvSpPr>
          <p:nvPr>
            <p:ph idx="1"/>
          </p:nvPr>
        </p:nvSpPr>
        <p:spPr>
          <a:xfrm>
            <a:off x="457200" y="2438400"/>
            <a:ext cx="8229600" cy="3886200"/>
          </a:xfrm>
        </p:spPr>
        <p:txBody>
          <a:bodyPr/>
          <a:lstStyle/>
          <a:p>
            <a:pPr marL="514350" indent="-514350">
              <a:buFont typeface="+mj-lt"/>
              <a:buAutoNum type="arabicPeriod" startAt="5"/>
            </a:pPr>
            <a:r>
              <a:rPr lang="en-US" u="sng" dirty="0" smtClean="0"/>
              <a:t>On-the-spot assessments- </a:t>
            </a:r>
            <a:r>
              <a:rPr lang="en-US" dirty="0" smtClean="0"/>
              <a:t>Using dry erase boards and markers, I will </a:t>
            </a:r>
            <a:r>
              <a:rPr lang="en-US" dirty="0" smtClean="0"/>
              <a:t>posed </a:t>
            </a:r>
            <a:r>
              <a:rPr lang="en-US" dirty="0" smtClean="0"/>
              <a:t>a scenario and questions to my students. Each student </a:t>
            </a:r>
            <a:r>
              <a:rPr lang="en-US" dirty="0" smtClean="0"/>
              <a:t>wrote </a:t>
            </a:r>
            <a:r>
              <a:rPr lang="en-US" dirty="0" smtClean="0"/>
              <a:t>their responses on dry erase boards and </a:t>
            </a:r>
            <a:r>
              <a:rPr lang="en-US" dirty="0" smtClean="0"/>
              <a:t>held </a:t>
            </a:r>
            <a:r>
              <a:rPr lang="en-US" dirty="0" smtClean="0"/>
              <a:t>them up for me to see. I have had great success with this method. I make it some-what competitive so that students do not cheat and I get an accurate idea of which students demonstrate understanding and which students do not. These assessments are frequent and on-going.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00200"/>
            <a:ext cx="8229600" cy="1143000"/>
          </a:xfrm>
        </p:spPr>
        <p:txBody>
          <a:bodyPr>
            <a:normAutofit fontScale="90000"/>
          </a:bodyPr>
          <a:lstStyle/>
          <a:p>
            <a:r>
              <a:rPr lang="en-US" dirty="0" smtClean="0"/>
              <a:t>Measurement Instruments, Administration Methods, and Analysis Strategies</a:t>
            </a:r>
            <a:endParaRPr lang="en-US" dirty="0"/>
          </a:p>
        </p:txBody>
      </p:sp>
      <p:sp>
        <p:nvSpPr>
          <p:cNvPr id="3" name="Content Placeholder 2"/>
          <p:cNvSpPr>
            <a:spLocks noGrp="1"/>
          </p:cNvSpPr>
          <p:nvPr>
            <p:ph idx="1"/>
          </p:nvPr>
        </p:nvSpPr>
        <p:spPr>
          <a:xfrm>
            <a:off x="457200" y="3048000"/>
            <a:ext cx="8229600" cy="3276600"/>
          </a:xfrm>
        </p:spPr>
        <p:txBody>
          <a:bodyPr>
            <a:normAutofit fontScale="85000" lnSpcReduction="20000"/>
          </a:bodyPr>
          <a:lstStyle/>
          <a:p>
            <a:pPr lvl="0">
              <a:buNone/>
            </a:pPr>
            <a:r>
              <a:rPr lang="en-US" dirty="0" smtClean="0"/>
              <a:t>The following are sample questions for experimental scenarios: </a:t>
            </a:r>
          </a:p>
          <a:p>
            <a:pPr lvl="0"/>
            <a:r>
              <a:rPr lang="en-US" dirty="0" smtClean="0"/>
              <a:t>What is the researcher's hypothesis? </a:t>
            </a:r>
          </a:p>
          <a:p>
            <a:pPr lvl="0"/>
            <a:r>
              <a:rPr lang="en-US" dirty="0" smtClean="0"/>
              <a:t>What </a:t>
            </a:r>
            <a:r>
              <a:rPr lang="en-US" dirty="0" smtClean="0"/>
              <a:t>problem/question is </a:t>
            </a:r>
            <a:r>
              <a:rPr lang="en-US" dirty="0" smtClean="0"/>
              <a:t>the researcher testing? </a:t>
            </a:r>
          </a:p>
          <a:p>
            <a:pPr lvl="0"/>
            <a:r>
              <a:rPr lang="en-US" dirty="0" smtClean="0"/>
              <a:t>What could the researcher do to improve her experiment? </a:t>
            </a:r>
          </a:p>
          <a:p>
            <a:pPr lvl="0"/>
            <a:r>
              <a:rPr lang="en-US" dirty="0" smtClean="0"/>
              <a:t>What type of graph should the researcher be? </a:t>
            </a:r>
          </a:p>
          <a:p>
            <a:pPr lvl="0"/>
            <a:r>
              <a:rPr lang="en-US" dirty="0" smtClean="0"/>
              <a:t>Is the researcher's conclusion reasonable? </a:t>
            </a:r>
          </a:p>
          <a:p>
            <a:pPr lvl="0"/>
            <a:r>
              <a:rPr lang="en-US" dirty="0" smtClean="0"/>
              <a:t>What is the independent variable? </a:t>
            </a:r>
            <a:r>
              <a:rPr lang="en-US" dirty="0" smtClean="0"/>
              <a:t>Dependent variable? </a:t>
            </a:r>
            <a:endParaRPr lang="en-US" dirty="0" smtClean="0"/>
          </a:p>
          <a:p>
            <a:pPr lvl="0"/>
            <a:r>
              <a:rPr lang="en-US" dirty="0" smtClean="0"/>
              <a:t>Which group is the experimental group? </a:t>
            </a:r>
            <a:r>
              <a:rPr lang="en-US" dirty="0" smtClean="0"/>
              <a:t>Control group? </a:t>
            </a:r>
            <a:endParaRPr lang="en-US" dirty="0" smtClean="0"/>
          </a:p>
          <a:p>
            <a:pPr lvl="0"/>
            <a:r>
              <a:rPr lang="en-US" dirty="0" smtClean="0"/>
              <a:t>Etc.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1143000"/>
          </a:xfrm>
        </p:spPr>
        <p:txBody>
          <a:bodyPr>
            <a:normAutofit fontScale="90000"/>
          </a:bodyPr>
          <a:lstStyle/>
          <a:p>
            <a:r>
              <a:rPr lang="en-US" dirty="0" smtClean="0"/>
              <a:t>Measurement Instruments, Administration Methods, and Analysis Strategies</a:t>
            </a:r>
            <a:endParaRPr lang="en-US" dirty="0"/>
          </a:p>
        </p:txBody>
      </p:sp>
      <p:sp>
        <p:nvSpPr>
          <p:cNvPr id="3" name="Content Placeholder 2"/>
          <p:cNvSpPr>
            <a:spLocks noGrp="1"/>
          </p:cNvSpPr>
          <p:nvPr>
            <p:ph idx="1"/>
          </p:nvPr>
        </p:nvSpPr>
        <p:spPr>
          <a:xfrm>
            <a:off x="457200" y="2895600"/>
            <a:ext cx="8229600" cy="3429000"/>
          </a:xfrm>
        </p:spPr>
        <p:txBody>
          <a:bodyPr>
            <a:normAutofit fontScale="92500"/>
          </a:bodyPr>
          <a:lstStyle/>
          <a:p>
            <a:pPr marL="514350" lvl="0" indent="-514350">
              <a:buFont typeface="+mj-lt"/>
              <a:buAutoNum type="arabicPeriod" startAt="6"/>
            </a:pPr>
            <a:r>
              <a:rPr lang="en-US" sz="3200" u="sng" dirty="0" smtClean="0"/>
              <a:t>Traditional </a:t>
            </a:r>
            <a:r>
              <a:rPr lang="en-US" sz="3200" u="sng" dirty="0" smtClean="0"/>
              <a:t>assessments- </a:t>
            </a:r>
            <a:r>
              <a:rPr lang="en-US" sz="3200" dirty="0" smtClean="0"/>
              <a:t>I originally planned to include </a:t>
            </a:r>
            <a:r>
              <a:rPr lang="en-US" sz="3200" dirty="0" smtClean="0"/>
              <a:t>multiple choice, short answer, or essay questions on exams that will include questions such as the ones listed in #5 above. </a:t>
            </a:r>
            <a:r>
              <a:rPr lang="en-US" sz="3200" dirty="0" smtClean="0"/>
              <a:t>I had hoped to find </a:t>
            </a:r>
            <a:r>
              <a:rPr lang="en-US" sz="3200" dirty="0" smtClean="0"/>
              <a:t>exams that are valid and reliable. </a:t>
            </a:r>
            <a:r>
              <a:rPr lang="en-US" sz="3200" dirty="0" smtClean="0"/>
              <a:t>I had planned to administer these </a:t>
            </a:r>
            <a:r>
              <a:rPr lang="en-US" sz="3200" dirty="0" smtClean="0"/>
              <a:t>a </a:t>
            </a:r>
            <a:r>
              <a:rPr lang="en-US" sz="3200" dirty="0" smtClean="0"/>
              <a:t>minimum of every 6 weeks.</a:t>
            </a: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normAutofit fontScale="90000"/>
          </a:bodyPr>
          <a:lstStyle/>
          <a:p>
            <a:r>
              <a:rPr lang="en-US" dirty="0" smtClean="0"/>
              <a:t>Measurement Instruments, Administration Methods, and Analysis Strategies</a:t>
            </a:r>
            <a:endParaRPr lang="en-US" dirty="0"/>
          </a:p>
        </p:txBody>
      </p:sp>
      <p:sp>
        <p:nvSpPr>
          <p:cNvPr id="3" name="Content Placeholder 2"/>
          <p:cNvSpPr>
            <a:spLocks noGrp="1"/>
          </p:cNvSpPr>
          <p:nvPr>
            <p:ph idx="1"/>
          </p:nvPr>
        </p:nvSpPr>
        <p:spPr>
          <a:xfrm>
            <a:off x="457200" y="2667000"/>
            <a:ext cx="8229600" cy="3657600"/>
          </a:xfrm>
        </p:spPr>
        <p:txBody>
          <a:bodyPr/>
          <a:lstStyle/>
          <a:p>
            <a:pPr marL="742950" lvl="0" indent="-742950">
              <a:buFont typeface="+mj-lt"/>
              <a:buAutoNum type="arabicPeriod" startAt="7"/>
            </a:pPr>
            <a:r>
              <a:rPr lang="en-US" sz="3600" u="sng" dirty="0" smtClean="0"/>
              <a:t>EOI </a:t>
            </a:r>
            <a:r>
              <a:rPr lang="en-US" sz="3600" u="sng" dirty="0" smtClean="0"/>
              <a:t>Exams</a:t>
            </a:r>
            <a:r>
              <a:rPr lang="en-US" sz="3600" dirty="0" smtClean="0"/>
              <a:t>- Students traditionally do not perform well when asked to evaluate the design of an experiment or interpret data. Comparing these subareas from this year’s exam to last year’s can be valuable.</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Results</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After conducting five experiments, I expect students to demonstrate a level of mastery when writing a research plan, presenting their findings, journaling, and participating in the dry erase board assessment, and also score higher on the traditional exam than they did after completing one experiment. I also anticipate that EOI scores will be significantly higher than last year’s scores.</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Results</a:t>
            </a:r>
            <a:endParaRPr lang="en-US" dirty="0"/>
          </a:p>
        </p:txBody>
      </p:sp>
      <p:sp>
        <p:nvSpPr>
          <p:cNvPr id="3" name="Content Placeholder 2"/>
          <p:cNvSpPr>
            <a:spLocks noGrp="1"/>
          </p:cNvSpPr>
          <p:nvPr>
            <p:ph idx="1"/>
          </p:nvPr>
        </p:nvSpPr>
        <p:spPr/>
        <p:txBody>
          <a:bodyPr/>
          <a:lstStyle/>
          <a:p>
            <a:r>
              <a:rPr lang="en-US" dirty="0" smtClean="0"/>
              <a:t>As was previously mentioned, I was not able to implement this activity until the last 6 weeks of the school year, so an additional school year is needed in order to determine whether the long-term plan was effective.</a:t>
            </a:r>
          </a:p>
          <a:p>
            <a:r>
              <a:rPr lang="en-US" dirty="0" smtClean="0"/>
              <a:t>However, I was able to determine the effectiveness of participating in this activity a single time.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Results</a:t>
            </a:r>
            <a:endParaRPr lang="en-US" dirty="0"/>
          </a:p>
        </p:txBody>
      </p:sp>
      <p:sp>
        <p:nvSpPr>
          <p:cNvPr id="3" name="Content Placeholder 2"/>
          <p:cNvSpPr>
            <a:spLocks noGrp="1"/>
          </p:cNvSpPr>
          <p:nvPr>
            <p:ph idx="1"/>
          </p:nvPr>
        </p:nvSpPr>
        <p:spPr/>
        <p:txBody>
          <a:bodyPr/>
          <a:lstStyle/>
          <a:p>
            <a:r>
              <a:rPr lang="en-US" dirty="0" smtClean="0"/>
              <a:t>I observed that the students acted very excited to be using the </a:t>
            </a:r>
            <a:r>
              <a:rPr lang="en-US" dirty="0" err="1" smtClean="0"/>
              <a:t>LabQuests</a:t>
            </a:r>
            <a:r>
              <a:rPr lang="en-US" dirty="0" smtClean="0"/>
              <a:t>. They had used graphing calculators before, but I think the </a:t>
            </a:r>
            <a:r>
              <a:rPr lang="en-US" dirty="0" err="1" smtClean="0"/>
              <a:t>LabQuests</a:t>
            </a:r>
            <a:r>
              <a:rPr lang="en-US" dirty="0" smtClean="0"/>
              <a:t> appealed to them more because they are similar to other hand-held technologies that the students use in their day-to-day lives. In addition, students at my school rarely get to use equipment that is advanced, or even new, so this was very unique for them.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Results</a:t>
            </a:r>
            <a:endParaRPr lang="en-US" dirty="0"/>
          </a:p>
        </p:txBody>
      </p:sp>
      <p:sp>
        <p:nvSpPr>
          <p:cNvPr id="3" name="Content Placeholder 2"/>
          <p:cNvSpPr>
            <a:spLocks noGrp="1"/>
          </p:cNvSpPr>
          <p:nvPr>
            <p:ph idx="1"/>
          </p:nvPr>
        </p:nvSpPr>
        <p:spPr/>
        <p:txBody>
          <a:bodyPr/>
          <a:lstStyle/>
          <a:p>
            <a:r>
              <a:rPr lang="en-US" dirty="0" smtClean="0"/>
              <a:t>I observed that </a:t>
            </a:r>
            <a:r>
              <a:rPr lang="en-US" u="sng" dirty="0" smtClean="0"/>
              <a:t>all</a:t>
            </a:r>
            <a:r>
              <a:rPr lang="en-US" dirty="0" smtClean="0"/>
              <a:t> of the students were engaged with their projects the </a:t>
            </a:r>
            <a:r>
              <a:rPr lang="en-US" u="sng" dirty="0" smtClean="0"/>
              <a:t>entire</a:t>
            </a:r>
            <a:r>
              <a:rPr lang="en-US" dirty="0" smtClean="0"/>
              <a:t> time. None of them seemed to find it to be too difficult or too simple of a task. It appeared to be within the zone of proximal development for all students.</a:t>
            </a:r>
          </a:p>
          <a:p>
            <a:r>
              <a:rPr lang="en-US" dirty="0" smtClean="0"/>
              <a:t>This may be because </a:t>
            </a:r>
          </a:p>
          <a:p>
            <a:pPr>
              <a:buNone/>
            </a:pPr>
            <a:r>
              <a:rPr lang="en-US" dirty="0" smtClean="0"/>
              <a:t>	</a:t>
            </a:r>
            <a:r>
              <a:rPr lang="en-US" dirty="0" smtClean="0"/>
              <a:t>a) the students were excited to use the technology, or</a:t>
            </a:r>
          </a:p>
          <a:p>
            <a:pPr>
              <a:buNone/>
            </a:pPr>
            <a:r>
              <a:rPr lang="en-US" dirty="0" smtClean="0"/>
              <a:t>	</a:t>
            </a:r>
            <a:r>
              <a:rPr lang="en-US" dirty="0" smtClean="0"/>
              <a:t>b) the students were excited to design and conduct an experiment of </a:t>
            </a:r>
            <a:r>
              <a:rPr lang="en-US" i="1" dirty="0" smtClean="0"/>
              <a:t>their</a:t>
            </a:r>
            <a:r>
              <a:rPr lang="en-US" dirty="0" smtClean="0"/>
              <a:t> choice, not of the teacher’s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dirty="0" smtClean="0"/>
              <a:t>Actual Results</a:t>
            </a:r>
            <a:endParaRPr lang="en-US" dirty="0"/>
          </a:p>
        </p:txBody>
      </p:sp>
      <p:sp>
        <p:nvSpPr>
          <p:cNvPr id="3" name="Content Placeholder 2"/>
          <p:cNvSpPr>
            <a:spLocks noGrp="1"/>
          </p:cNvSpPr>
          <p:nvPr>
            <p:ph idx="1"/>
          </p:nvPr>
        </p:nvSpPr>
        <p:spPr>
          <a:xfrm>
            <a:off x="457200" y="1935480"/>
            <a:ext cx="3581400" cy="4389120"/>
          </a:xfrm>
        </p:spPr>
        <p:txBody>
          <a:bodyPr>
            <a:normAutofit fontScale="92500"/>
          </a:bodyPr>
          <a:lstStyle/>
          <a:p>
            <a:r>
              <a:rPr lang="en-US" dirty="0" smtClean="0"/>
              <a:t>Overall, 7</a:t>
            </a:r>
            <a:r>
              <a:rPr lang="en-US" baseline="30000" dirty="0" smtClean="0"/>
              <a:t>th</a:t>
            </a:r>
            <a:r>
              <a:rPr lang="en-US" dirty="0" smtClean="0"/>
              <a:t> graders showed improvements from the pretest to the posttest on all 4 variables- Independent Variable, Dependent Variable, Hypothesis, and Procedure.</a:t>
            </a:r>
          </a:p>
          <a:p>
            <a:r>
              <a:rPr lang="en-US" dirty="0" smtClean="0"/>
              <a:t>The largest gains were made on the Procedure Variable.</a:t>
            </a: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3962400" y="838200"/>
          <a:ext cx="5181600" cy="6019800"/>
        </p:xfrm>
        <a:graphic>
          <a:graphicData uri="http://schemas.openxmlformats.org/presentationml/2006/ole">
            <p:oleObj spid="_x0000_s1025" name="Chart" r:id="rId3" imgW="4105275" imgH="2752649" progId="MSGraph.Chart.8">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t>
            </a:r>
            <a:endParaRPr lang="en-US" dirty="0"/>
          </a:p>
        </p:txBody>
      </p:sp>
      <p:sp>
        <p:nvSpPr>
          <p:cNvPr id="3" name="Content Placeholder 2"/>
          <p:cNvSpPr>
            <a:spLocks noGrp="1"/>
          </p:cNvSpPr>
          <p:nvPr>
            <p:ph idx="1"/>
          </p:nvPr>
        </p:nvSpPr>
        <p:spPr/>
        <p:txBody>
          <a:bodyPr/>
          <a:lstStyle/>
          <a:p>
            <a:r>
              <a:rPr lang="en-US" sz="3600" dirty="0" smtClean="0"/>
              <a:t>These skills are known to increase higher-order thinking and problem-solving skills and are major contributors to the development of rational thought.</a:t>
            </a:r>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Results</a:t>
            </a:r>
            <a:endParaRPr lang="en-US" dirty="0"/>
          </a:p>
        </p:txBody>
      </p:sp>
      <p:sp>
        <p:nvSpPr>
          <p:cNvPr id="3" name="Content Placeholder 2"/>
          <p:cNvSpPr>
            <a:spLocks noGrp="1"/>
          </p:cNvSpPr>
          <p:nvPr>
            <p:ph idx="1"/>
          </p:nvPr>
        </p:nvSpPr>
        <p:spPr>
          <a:xfrm>
            <a:off x="381000" y="1752600"/>
            <a:ext cx="4191000" cy="5105400"/>
          </a:xfrm>
        </p:spPr>
        <p:txBody>
          <a:bodyPr>
            <a:normAutofit fontScale="77500" lnSpcReduction="20000"/>
          </a:bodyPr>
          <a:lstStyle/>
          <a:p>
            <a:r>
              <a:rPr lang="en-US" dirty="0" smtClean="0"/>
              <a:t>While the 9</a:t>
            </a:r>
            <a:r>
              <a:rPr lang="en-US" baseline="30000" dirty="0" smtClean="0"/>
              <a:t>th</a:t>
            </a:r>
            <a:r>
              <a:rPr lang="en-US" dirty="0" smtClean="0"/>
              <a:t> grade honors students initially scored high on the Independent Variable and Dependent Variable categories on the pretest, participation in this project did help those students who were struggling with that concept. Almost all of the 52 students, with the exception of 4, ended the project being able to identify the variables in an experiment (the same is true of the hypothesis category).</a:t>
            </a:r>
          </a:p>
          <a:p>
            <a:r>
              <a:rPr lang="en-US" dirty="0" smtClean="0"/>
              <a:t>In addition, numerous students who were originally unable to design an experiment when given the pretest were able to do so on the posttest after participating in this project.</a:t>
            </a:r>
          </a:p>
          <a:p>
            <a:endParaRPr lang="en-US" dirty="0"/>
          </a:p>
        </p:txBody>
      </p:sp>
      <p:sp>
        <p:nvSpPr>
          <p:cNvPr id="471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7105" name="Object 1"/>
          <p:cNvGraphicFramePr>
            <a:graphicFrameLocks noChangeAspect="1"/>
          </p:cNvGraphicFramePr>
          <p:nvPr/>
        </p:nvGraphicFramePr>
        <p:xfrm>
          <a:off x="3867150" y="1371600"/>
          <a:ext cx="5276850" cy="4800600"/>
        </p:xfrm>
        <a:graphic>
          <a:graphicData uri="http://schemas.openxmlformats.org/presentationml/2006/ole">
            <p:oleObj spid="_x0000_s47105" name="Chart" r:id="rId3" imgW="5286375" imgH="1828800" progId="MSGraph.Chart.8">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Results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While none of my data has been analyzed to determine if any of the results are </a:t>
            </a:r>
            <a:r>
              <a:rPr lang="en-US" i="1" dirty="0" smtClean="0"/>
              <a:t>statistically</a:t>
            </a:r>
            <a:r>
              <a:rPr lang="en-US" dirty="0" smtClean="0"/>
              <a:t> significant, I can tell you that as a teacher I am pleased with the results. </a:t>
            </a:r>
          </a:p>
          <a:p>
            <a:r>
              <a:rPr lang="en-US" dirty="0" smtClean="0"/>
              <a:t>My 7</a:t>
            </a:r>
            <a:r>
              <a:rPr lang="en-US" baseline="30000" dirty="0" smtClean="0"/>
              <a:t>th</a:t>
            </a:r>
            <a:r>
              <a:rPr lang="en-US" dirty="0" smtClean="0"/>
              <a:t> graders overall were struggling with variables, hypotheses, and procedures and this project helped to increase their understanding of those concepts.</a:t>
            </a:r>
          </a:p>
          <a:p>
            <a:r>
              <a:rPr lang="en-US" dirty="0" smtClean="0"/>
              <a:t>My 9</a:t>
            </a:r>
            <a:r>
              <a:rPr lang="en-US" baseline="30000" dirty="0" smtClean="0"/>
              <a:t>th</a:t>
            </a:r>
            <a:r>
              <a:rPr lang="en-US" dirty="0" smtClean="0"/>
              <a:t> grade honors students, on the other hand, seemed to come into this project with a good overall understanding of those concepts, as well as graphing. However, this project was able to remediate those students who were still struggling with the concepts to catch them up to the level that most of their classmates were at without boring the other students.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Results</a:t>
            </a:r>
            <a:endParaRPr lang="en-US" dirty="0"/>
          </a:p>
        </p:txBody>
      </p:sp>
      <p:sp>
        <p:nvSpPr>
          <p:cNvPr id="3" name="Content Placeholder 2"/>
          <p:cNvSpPr>
            <a:spLocks noGrp="1"/>
          </p:cNvSpPr>
          <p:nvPr>
            <p:ph idx="1"/>
          </p:nvPr>
        </p:nvSpPr>
        <p:spPr/>
        <p:txBody>
          <a:bodyPr/>
          <a:lstStyle/>
          <a:p>
            <a:r>
              <a:rPr lang="en-US" dirty="0" smtClean="0"/>
              <a:t>In addition, no student scored perfectly on all facets of the pretest, so this project allowed students to increase their understandings of the concepts they personally were struggling with, while another classmate used the </a:t>
            </a:r>
            <a:r>
              <a:rPr lang="en-US" i="1" dirty="0" smtClean="0"/>
              <a:t>same</a:t>
            </a:r>
            <a:r>
              <a:rPr lang="en-US" dirty="0" smtClean="0"/>
              <a:t> activity to improve upon their understanding of a </a:t>
            </a:r>
            <a:r>
              <a:rPr lang="en-US" i="1" dirty="0" smtClean="0"/>
              <a:t>different</a:t>
            </a:r>
            <a:r>
              <a:rPr lang="en-US" dirty="0" smtClean="0"/>
              <a:t> concept.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Results</a:t>
            </a:r>
            <a:endParaRPr lang="en-US" dirty="0"/>
          </a:p>
        </p:txBody>
      </p:sp>
      <p:sp>
        <p:nvSpPr>
          <p:cNvPr id="3" name="Content Placeholder 2"/>
          <p:cNvSpPr>
            <a:spLocks noGrp="1"/>
          </p:cNvSpPr>
          <p:nvPr>
            <p:ph idx="1"/>
          </p:nvPr>
        </p:nvSpPr>
        <p:spPr/>
        <p:txBody>
          <a:bodyPr/>
          <a:lstStyle/>
          <a:p>
            <a:r>
              <a:rPr lang="en-US" dirty="0" smtClean="0"/>
              <a:t>Overall I feel that this project was very beneficial to both groups of students (non-honors middle </a:t>
            </a:r>
            <a:r>
              <a:rPr lang="en-US" dirty="0" err="1" smtClean="0"/>
              <a:t>schoolers</a:t>
            </a:r>
            <a:r>
              <a:rPr lang="en-US" dirty="0" smtClean="0"/>
              <a:t> and honors high </a:t>
            </a:r>
            <a:r>
              <a:rPr lang="en-US" dirty="0" err="1" smtClean="0"/>
              <a:t>schoolers</a:t>
            </a:r>
            <a:r>
              <a:rPr lang="en-US" dirty="0" smtClean="0"/>
              <a:t>).</a:t>
            </a:r>
          </a:p>
          <a:p>
            <a:r>
              <a:rPr lang="en-US" dirty="0" smtClean="0"/>
              <a:t>All students were actively engaged in the activities the entire time.</a:t>
            </a:r>
          </a:p>
          <a:p>
            <a:r>
              <a:rPr lang="en-US" dirty="0" smtClean="0"/>
              <a:t>All students benefitted from the project in their own unique ways.</a:t>
            </a:r>
          </a:p>
          <a:p>
            <a:r>
              <a:rPr lang="en-US" dirty="0" smtClean="0"/>
              <a:t>I feel that these students left my class this year with a much better understanding of experimental design and graphing than previous classes have.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pPr>
              <a:buNone/>
            </a:pPr>
            <a:r>
              <a:rPr lang="en-US" sz="4000" dirty="0" smtClean="0"/>
              <a:t>I would like for my students to engage in a project in which they develop a research question and hypothesis, design an experiment to test their hypothesis, record and analyze data, and share their conclusions with their classmates.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smtClean="0"/>
              <a:t>These are things that students traditionally struggle with in science. </a:t>
            </a:r>
          </a:p>
          <a:p>
            <a:r>
              <a:rPr lang="en-US" dirty="0" smtClean="0"/>
              <a:t>These are the areas in which they score the lowest on state exams. </a:t>
            </a:r>
          </a:p>
          <a:p>
            <a:r>
              <a:rPr lang="en-US" dirty="0" smtClean="0"/>
              <a:t>These are also the areas that are tested on exams such as the ACT. </a:t>
            </a:r>
          </a:p>
          <a:p>
            <a:r>
              <a:rPr lang="en-US" dirty="0" smtClean="0"/>
              <a:t>In addition, these are the areas that higher grade level teachers and post-secondary instructors inform us that they would most like to see in their students before they enter college.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a:bodyPr>
          <a:lstStyle/>
          <a:p>
            <a:r>
              <a:rPr lang="en-US" dirty="0" smtClean="0"/>
              <a:t>Two years ago, our school required each student to complete a science fair project. It was a complete failure. </a:t>
            </a:r>
          </a:p>
          <a:p>
            <a:r>
              <a:rPr lang="en-US" dirty="0" smtClean="0"/>
              <a:t>The projects fell apart at the first stage—identifying a problem. We had required the students to come up with their own problem statement about something that interests them. They were not able to do that. </a:t>
            </a:r>
          </a:p>
          <a:p>
            <a:r>
              <a:rPr lang="en-US" dirty="0" smtClean="0"/>
              <a:t>From that I learned that students need help identifying a good problem statement before I can expect them to develop one independently, and with my project I will be providing the students with problem templates to scaffold them.</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a:t>
            </a:r>
            <a:endParaRPr lang="en-US" dirty="0"/>
          </a:p>
        </p:txBody>
      </p:sp>
      <p:sp>
        <p:nvSpPr>
          <p:cNvPr id="5" name="Content Placeholder 4"/>
          <p:cNvSpPr>
            <a:spLocks noGrp="1"/>
          </p:cNvSpPr>
          <p:nvPr>
            <p:ph idx="1"/>
          </p:nvPr>
        </p:nvSpPr>
        <p:spPr/>
        <p:txBody>
          <a:bodyPr/>
          <a:lstStyle/>
          <a:p>
            <a:pPr>
              <a:buNone/>
            </a:pPr>
            <a:r>
              <a:rPr lang="en-US" dirty="0" smtClean="0"/>
              <a:t>I </a:t>
            </a:r>
            <a:r>
              <a:rPr lang="en-US" dirty="0" smtClean="0"/>
              <a:t>originally planned to require </a:t>
            </a:r>
            <a:r>
              <a:rPr lang="en-US" dirty="0" smtClean="0"/>
              <a:t>my students  to conduct independent research once every 6-week </a:t>
            </a:r>
            <a:r>
              <a:rPr lang="en-US" dirty="0" smtClean="0"/>
              <a:t>period. However, I was not able to begin implementation </a:t>
            </a:r>
            <a:r>
              <a:rPr lang="en-US" dirty="0" smtClean="0"/>
              <a:t>of the project until the sixth 6 weeks. </a:t>
            </a:r>
            <a:r>
              <a:rPr lang="en-US" dirty="0" smtClean="0"/>
              <a:t>I </a:t>
            </a:r>
            <a:r>
              <a:rPr lang="en-US" dirty="0" smtClean="0"/>
              <a:t>wished to </a:t>
            </a:r>
            <a:r>
              <a:rPr lang="en-US" dirty="0" smtClean="0"/>
              <a:t>pose </a:t>
            </a:r>
            <a:r>
              <a:rPr lang="en-US" dirty="0" smtClean="0"/>
              <a:t>the following questions to them:</a:t>
            </a:r>
          </a:p>
          <a:p>
            <a:pPr lvl="0"/>
            <a:r>
              <a:rPr lang="en-US" dirty="0" smtClean="0"/>
              <a:t>How does ________ affect plant health?</a:t>
            </a:r>
          </a:p>
          <a:p>
            <a:pPr lvl="0"/>
            <a:r>
              <a:rPr lang="en-US" dirty="0" smtClean="0"/>
              <a:t>How does _____ affect respiration rate?</a:t>
            </a:r>
          </a:p>
          <a:p>
            <a:pPr lvl="0"/>
            <a:r>
              <a:rPr lang="en-US" dirty="0" smtClean="0"/>
              <a:t>How does ________ affect heart rate?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a:t>
            </a:r>
            <a:endParaRPr lang="en-US" dirty="0"/>
          </a:p>
        </p:txBody>
      </p:sp>
      <p:sp>
        <p:nvSpPr>
          <p:cNvPr id="3" name="Content Placeholder 2"/>
          <p:cNvSpPr>
            <a:spLocks noGrp="1"/>
          </p:cNvSpPr>
          <p:nvPr>
            <p:ph idx="1"/>
          </p:nvPr>
        </p:nvSpPr>
        <p:spPr/>
        <p:txBody>
          <a:bodyPr>
            <a:normAutofit lnSpcReduction="10000"/>
          </a:bodyPr>
          <a:lstStyle/>
          <a:p>
            <a:r>
              <a:rPr lang="en-US" dirty="0" smtClean="0"/>
              <a:t>I planned to break the students into groups of 3-4 students. However, due to limited equipment, I broke them into groups of 4-5. </a:t>
            </a:r>
            <a:endParaRPr lang="en-US" dirty="0" smtClean="0"/>
          </a:p>
          <a:p>
            <a:r>
              <a:rPr lang="en-US" dirty="0" smtClean="0"/>
              <a:t>The groups </a:t>
            </a:r>
            <a:r>
              <a:rPr lang="en-US" dirty="0" smtClean="0"/>
              <a:t>were asked to choose </a:t>
            </a:r>
            <a:r>
              <a:rPr lang="en-US" dirty="0" smtClean="0"/>
              <a:t>one of the questions and identify a variable that they would like to test.</a:t>
            </a:r>
          </a:p>
          <a:p>
            <a:r>
              <a:rPr lang="en-US" dirty="0" smtClean="0"/>
              <a:t> </a:t>
            </a:r>
            <a:r>
              <a:rPr lang="en-US" dirty="0" smtClean="0"/>
              <a:t>I originally planned to allow students to pose </a:t>
            </a:r>
            <a:r>
              <a:rPr lang="en-US" dirty="0" smtClean="0"/>
              <a:t>their own questions about any phenomenon we have the capability of </a:t>
            </a:r>
            <a:r>
              <a:rPr lang="en-US" dirty="0" smtClean="0"/>
              <a:t>measuring</a:t>
            </a:r>
            <a:r>
              <a:rPr lang="en-US" dirty="0" smtClean="0"/>
              <a:t> </a:t>
            </a:r>
            <a:r>
              <a:rPr lang="en-US" dirty="0" smtClean="0"/>
              <a:t>beginning with the 3</a:t>
            </a:r>
            <a:r>
              <a:rPr lang="en-US" baseline="30000" dirty="0" smtClean="0"/>
              <a:t>rd</a:t>
            </a:r>
            <a:r>
              <a:rPr lang="en-US" dirty="0" smtClean="0"/>
              <a:t> 6 weeks. I was not able to do allow them to choose their own question this year, but I still plan to do that in future years.</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Once they </a:t>
            </a:r>
            <a:r>
              <a:rPr lang="en-US" dirty="0" smtClean="0"/>
              <a:t>identified </a:t>
            </a:r>
            <a:r>
              <a:rPr lang="en-US" dirty="0" smtClean="0"/>
              <a:t>a problem (and developed a hypothesis), they </a:t>
            </a:r>
            <a:r>
              <a:rPr lang="en-US" dirty="0" smtClean="0"/>
              <a:t>were </a:t>
            </a:r>
            <a:r>
              <a:rPr lang="en-US" dirty="0" smtClean="0"/>
              <a:t>required to design an experiment to test the problem. </a:t>
            </a:r>
          </a:p>
          <a:p>
            <a:r>
              <a:rPr lang="en-US" dirty="0" smtClean="0"/>
              <a:t>Originally I planned to allow </a:t>
            </a:r>
            <a:r>
              <a:rPr lang="en-US" dirty="0" smtClean="0"/>
              <a:t>them to conduct the experiments without preliminary input from me, so that they hopefully will discover their own mistakes while experimenting. </a:t>
            </a:r>
            <a:r>
              <a:rPr lang="en-US" dirty="0" smtClean="0"/>
              <a:t>Then I planned to guide them through the process of designing an experiment. However, due to time constraints, I was no able to allow them to conduct the experiments first without my input.</a:t>
            </a:r>
            <a:endParaRPr lang="en-US" dirty="0" smtClean="0"/>
          </a:p>
          <a:p>
            <a:r>
              <a:rPr lang="en-US" dirty="0" smtClean="0"/>
              <a:t>I provided </a:t>
            </a:r>
            <a:r>
              <a:rPr lang="en-US" dirty="0" smtClean="0"/>
              <a:t>input in the form of a very structured research plan that </a:t>
            </a:r>
            <a:r>
              <a:rPr lang="en-US" dirty="0" smtClean="0"/>
              <a:t>the groups submitted </a:t>
            </a:r>
            <a:r>
              <a:rPr lang="en-US" dirty="0" smtClean="0"/>
              <a:t>to me. If any feedback </a:t>
            </a:r>
            <a:r>
              <a:rPr lang="en-US" dirty="0" smtClean="0"/>
              <a:t>was </a:t>
            </a:r>
            <a:r>
              <a:rPr lang="en-US" dirty="0" smtClean="0"/>
              <a:t>required, the students </a:t>
            </a:r>
            <a:r>
              <a:rPr lang="en-US" dirty="0" smtClean="0"/>
              <a:t>had to correct </a:t>
            </a:r>
            <a:r>
              <a:rPr lang="en-US" dirty="0" smtClean="0"/>
              <a:t>their research plan and have it approved before they </a:t>
            </a:r>
            <a:r>
              <a:rPr lang="en-US" dirty="0" smtClean="0"/>
              <a:t>were permitted to </a:t>
            </a:r>
            <a:r>
              <a:rPr lang="en-US" dirty="0" smtClean="0"/>
              <a:t>move forward with implementing their research.</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TotalTime>
  <Words>1968</Words>
  <Application>Microsoft Office PowerPoint</Application>
  <PresentationFormat>On-screen Show (4:3)</PresentationFormat>
  <Paragraphs>108</Paragraphs>
  <Slides>33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Flow</vt:lpstr>
      <vt:lpstr>Microsoft Graph Chart</vt:lpstr>
      <vt:lpstr>Teaching Experimental Design and Graphing Using Inquiry and Technology</vt:lpstr>
      <vt:lpstr>Objective</vt:lpstr>
      <vt:lpstr>Reason</vt:lpstr>
      <vt:lpstr>Background</vt:lpstr>
      <vt:lpstr>Background</vt:lpstr>
      <vt:lpstr>Background</vt:lpstr>
      <vt:lpstr>The Project</vt:lpstr>
      <vt:lpstr>The Project</vt:lpstr>
      <vt:lpstr>The Project</vt:lpstr>
      <vt:lpstr>The Project</vt:lpstr>
      <vt:lpstr>The Project</vt:lpstr>
      <vt:lpstr>The Project</vt:lpstr>
      <vt:lpstr>Research Question</vt:lpstr>
      <vt:lpstr>Hypothesis</vt:lpstr>
      <vt:lpstr>Data Sources</vt:lpstr>
      <vt:lpstr>Measurement Instruments, Administration Methods, and Analysis Strategies</vt:lpstr>
      <vt:lpstr>Measurement Instruments, Administration Methods, and Analysis Strategies</vt:lpstr>
      <vt:lpstr>Measurement Instruments, Administration Methods, and Analysis Strategies</vt:lpstr>
      <vt:lpstr>Measurement Instruments, Administration Methods, and Analysis Strategies</vt:lpstr>
      <vt:lpstr>Measurement Instruments, Administration Methods, and Analysis Strategies</vt:lpstr>
      <vt:lpstr>Measurement Instruments, Administration Methods, and Analysis Strategies</vt:lpstr>
      <vt:lpstr>Measurement Instruments, Administration Methods, and Analysis Strategies</vt:lpstr>
      <vt:lpstr>Measurement Instruments, Administration Methods, and Analysis Strategies</vt:lpstr>
      <vt:lpstr>Measurement Instruments, Administration Methods, and Analysis Strategies</vt:lpstr>
      <vt:lpstr>Expected Results</vt:lpstr>
      <vt:lpstr>Actual Results</vt:lpstr>
      <vt:lpstr>Actual Results</vt:lpstr>
      <vt:lpstr>Actual Results</vt:lpstr>
      <vt:lpstr>Actual Results</vt:lpstr>
      <vt:lpstr>Actual Results</vt:lpstr>
      <vt:lpstr>Actual Results</vt:lpstr>
      <vt:lpstr>Actual Results</vt:lpstr>
      <vt:lpstr>Actual Results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Classroom Project</dc:title>
  <dc:creator>Brandi Williams</dc:creator>
  <cp:lastModifiedBy>Brandi Williams</cp:lastModifiedBy>
  <cp:revision>6</cp:revision>
  <dcterms:created xsi:type="dcterms:W3CDTF">2007-07-16T01:54:29Z</dcterms:created>
  <dcterms:modified xsi:type="dcterms:W3CDTF">2008-06-06T14:27:39Z</dcterms:modified>
</cp:coreProperties>
</file>